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84" r:id="rId3"/>
  </p:sldMasterIdLst>
  <p:notesMasterIdLst>
    <p:notesMasterId r:id="rId28"/>
  </p:notesMasterIdLst>
  <p:sldIdLst>
    <p:sldId id="256" r:id="rId4"/>
    <p:sldId id="285" r:id="rId5"/>
    <p:sldId id="309" r:id="rId6"/>
    <p:sldId id="311" r:id="rId7"/>
    <p:sldId id="307" r:id="rId8"/>
    <p:sldId id="303" r:id="rId9"/>
    <p:sldId id="304" r:id="rId10"/>
    <p:sldId id="305" r:id="rId11"/>
    <p:sldId id="306" r:id="rId12"/>
    <p:sldId id="298" r:id="rId13"/>
    <p:sldId id="299" r:id="rId14"/>
    <p:sldId id="300" r:id="rId15"/>
    <p:sldId id="312" r:id="rId16"/>
    <p:sldId id="302" r:id="rId17"/>
    <p:sldId id="313" r:id="rId18"/>
    <p:sldId id="286" r:id="rId19"/>
    <p:sldId id="289" r:id="rId20"/>
    <p:sldId id="295" r:id="rId21"/>
    <p:sldId id="296" r:id="rId22"/>
    <p:sldId id="297" r:id="rId23"/>
    <p:sldId id="314" r:id="rId24"/>
    <p:sldId id="310" r:id="rId25"/>
    <p:sldId id="290" r:id="rId26"/>
    <p:sldId id="274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23" autoAdjust="0"/>
    <p:restoredTop sz="94660"/>
  </p:normalViewPr>
  <p:slideViewPr>
    <p:cSldViewPr snapToGrid="0">
      <p:cViewPr>
        <p:scale>
          <a:sx n="62" d="100"/>
          <a:sy n="62" d="100"/>
        </p:scale>
        <p:origin x="-1254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E3E5B-CFBB-4D5A-901D-85FC912345A7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36D91-BC8D-4884-B0DD-BA09D73AE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3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EF20-A39B-4939-A8D0-73BCB31A3D33}" type="datetime1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37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723FC-7354-4728-99BE-6A2810A92434}" type="datetime1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863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7D66-B1BD-40BC-B3D2-EBFA5ADC5775}" type="datetime1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74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23/06/1442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698777"/>
      </p:ext>
    </p:extLst>
  </p:cSld>
  <p:clrMapOvr>
    <a:masterClrMapping/>
  </p:clrMapOvr>
  <p:transition>
    <p:push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23/06/1442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752157"/>
      </p:ext>
    </p:extLst>
  </p:cSld>
  <p:clrMapOvr>
    <a:masterClrMapping/>
  </p:clrMapOvr>
  <p:transition>
    <p:push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23/06/1442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376928"/>
      </p:ext>
    </p:extLst>
  </p:cSld>
  <p:clrMapOvr>
    <a:masterClrMapping/>
  </p:clrMapOvr>
  <p:transition>
    <p:push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23/06/1442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441313"/>
      </p:ext>
    </p:extLst>
  </p:cSld>
  <p:clrMapOvr>
    <a:masterClrMapping/>
  </p:clrMapOvr>
  <p:transition>
    <p:push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23/06/1442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873752"/>
      </p:ext>
    </p:extLst>
  </p:cSld>
  <p:clrMapOvr>
    <a:masterClrMapping/>
  </p:clrMapOvr>
  <p:transition>
    <p:push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23/06/1442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315798"/>
      </p:ext>
    </p:extLst>
  </p:cSld>
  <p:clrMapOvr>
    <a:masterClrMapping/>
  </p:clrMapOvr>
  <p:transition>
    <p:push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23/06/1442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641934"/>
      </p:ext>
    </p:extLst>
  </p:cSld>
  <p:clrMapOvr>
    <a:masterClrMapping/>
  </p:clrMapOvr>
  <p:transition>
    <p:push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733" y="27305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23/06/1442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394229"/>
      </p:ext>
    </p:extLst>
  </p:cSld>
  <p:clrMapOvr>
    <a:masterClrMapping/>
  </p:clrMapOvr>
  <p:transition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4910-1804-47E1-B19A-3AC6DD07E70C}" type="datetime1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691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23/06/1442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880987"/>
      </p:ext>
    </p:extLst>
  </p:cSld>
  <p:clrMapOvr>
    <a:masterClrMapping/>
  </p:clrMapOvr>
  <p:transition>
    <p:push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23/06/1442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59747"/>
      </p:ext>
    </p:extLst>
  </p:cSld>
  <p:clrMapOvr>
    <a:masterClrMapping/>
  </p:clrMapOvr>
  <p:transition>
    <p:push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9200" y="274647"/>
            <a:ext cx="27432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47"/>
            <a:ext cx="80264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23/06/1442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352064"/>
      </p:ext>
    </p:extLst>
  </p:cSld>
  <p:clrMapOvr>
    <a:masterClrMapping/>
  </p:clrMapOvr>
  <p:transition>
    <p:push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23/06/1442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532966"/>
      </p:ext>
    </p:extLst>
  </p:cSld>
  <p:clrMapOvr>
    <a:masterClrMapping/>
  </p:clrMapOvr>
  <p:transition>
    <p:push dir="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23/06/1442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550863"/>
      </p:ext>
    </p:extLst>
  </p:cSld>
  <p:clrMapOvr>
    <a:masterClrMapping/>
  </p:clrMapOvr>
  <p:transition>
    <p:push dir="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23/06/1442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412442"/>
      </p:ext>
    </p:extLst>
  </p:cSld>
  <p:clrMapOvr>
    <a:masterClrMapping/>
  </p:clrMapOvr>
  <p:transition>
    <p:push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23/06/1442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60465"/>
      </p:ext>
    </p:extLst>
  </p:cSld>
  <p:clrMapOvr>
    <a:masterClrMapping/>
  </p:clrMapOvr>
  <p:transition>
    <p:push dir="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23/06/1442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222199"/>
      </p:ext>
    </p:extLst>
  </p:cSld>
  <p:clrMapOvr>
    <a:masterClrMapping/>
  </p:clrMapOvr>
  <p:transition>
    <p:push dir="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23/06/1442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473065"/>
      </p:ext>
    </p:extLst>
  </p:cSld>
  <p:clrMapOvr>
    <a:masterClrMapping/>
  </p:clrMapOvr>
  <p:transition>
    <p:push dir="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23/06/1442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885791"/>
      </p:ext>
    </p:extLst>
  </p:cSld>
  <p:clrMapOvr>
    <a:masterClrMapping/>
  </p:clrMapOvr>
  <p:transition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9C8C-DFCD-4F50-8B7D-75511E3528FE}" type="datetime1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8539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23/06/1442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268612"/>
      </p:ext>
    </p:extLst>
  </p:cSld>
  <p:clrMapOvr>
    <a:masterClrMapping/>
  </p:clrMapOvr>
  <p:transition>
    <p:push dir="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23/06/1442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904758"/>
      </p:ext>
    </p:extLst>
  </p:cSld>
  <p:clrMapOvr>
    <a:masterClrMapping/>
  </p:clrMapOvr>
  <p:transition>
    <p:push dir="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23/06/1442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20035"/>
      </p:ext>
    </p:extLst>
  </p:cSld>
  <p:clrMapOvr>
    <a:masterClrMapping/>
  </p:clrMapOvr>
  <p:transition>
    <p:push dir="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23/06/1442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815812"/>
      </p:ext>
    </p:extLst>
  </p:cSld>
  <p:clrMapOvr>
    <a:masterClrMapping/>
  </p:clrMapOvr>
  <p:transition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CC95-D0CA-4C82-83F6-2E42BE2E52E0}" type="datetime1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7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07A7-09A8-489F-928E-CDB9F3A1AEF2}" type="datetime1">
              <a:rPr lang="en-US" smtClean="0"/>
              <a:t>2/5/2021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0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EF1E-4D2F-48EB-A79B-028149AB3C46}" type="datetime1">
              <a:rPr lang="en-US" smtClean="0"/>
              <a:t>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0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F18E-CC7E-422B-A971-5357996E36AC}" type="datetime1">
              <a:rPr lang="en-US" smtClean="0"/>
              <a:t>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8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3A8B-D819-4150-B46D-D665598F24D4}" type="datetime1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6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0E37-BAA9-407C-B675-F0D34D20F68A}" type="datetime1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00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B29A6-AF6B-49BD-813C-0DBB07A6F925}" type="datetime1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2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23/06/1442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190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d"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23/06/1442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99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push dir="d"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1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273557" y="1437316"/>
            <a:ext cx="1151466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234031" y="239211"/>
            <a:ext cx="70133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IQ" sz="3600" b="1" dirty="0" smtClean="0"/>
              <a:t> </a:t>
            </a:r>
            <a:r>
              <a:rPr lang="en-US" sz="3600" b="1" dirty="0" smtClean="0"/>
              <a:t>Fundamentals of Nursing(1</a:t>
            </a:r>
            <a:r>
              <a:rPr lang="en-US" sz="3600" b="1" baseline="30000" dirty="0" smtClean="0"/>
              <a:t>st</a:t>
            </a:r>
            <a:r>
              <a:rPr lang="en-US" sz="3600" b="1" dirty="0" smtClean="0"/>
              <a:t> Stage)</a:t>
            </a:r>
            <a:endParaRPr lang="en-US" sz="3600" b="1" dirty="0"/>
          </a:p>
        </p:txBody>
      </p:sp>
      <p:pic>
        <p:nvPicPr>
          <p:cNvPr id="16" name="Picture 2" descr="Image result for university of basrah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17" y="195296"/>
            <a:ext cx="1148443" cy="11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4664DB9F-59BB-47A5-8080-662EED16E9E1}"/>
              </a:ext>
            </a:extLst>
          </p:cNvPr>
          <p:cNvSpPr/>
          <p:nvPr/>
        </p:nvSpPr>
        <p:spPr>
          <a:xfrm>
            <a:off x="5203065" y="1770089"/>
            <a:ext cx="6667507" cy="2766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smtClean="0"/>
              <a:t>Personal Protective Equipment (Practice)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/>
              <a:t>Lecture3</a:t>
            </a:r>
            <a:endParaRPr lang="en-US" sz="4000" b="1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EF240524-FD1C-4D7A-81C5-EC549C440BAE}"/>
              </a:ext>
            </a:extLst>
          </p:cNvPr>
          <p:cNvGrpSpPr/>
          <p:nvPr/>
        </p:nvGrpSpPr>
        <p:grpSpPr>
          <a:xfrm>
            <a:off x="185529" y="6405386"/>
            <a:ext cx="11633939" cy="369332"/>
            <a:chOff x="185529" y="6405382"/>
            <a:chExt cx="11633938" cy="369332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5BA06214-1B13-4837-BBC6-F80A38D6FFEB}"/>
                </a:ext>
              </a:extLst>
            </p:cNvPr>
            <p:cNvCxnSpPr/>
            <p:nvPr/>
          </p:nvCxnSpPr>
          <p:spPr>
            <a:xfrm flipH="1">
              <a:off x="304800" y="6412317"/>
              <a:ext cx="11514667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BBFDE99E-14D5-4903-9CE7-4F43A9CB7AB8}"/>
                </a:ext>
              </a:extLst>
            </p:cNvPr>
            <p:cNvSpPr/>
            <p:nvPr/>
          </p:nvSpPr>
          <p:spPr>
            <a:xfrm>
              <a:off x="185529" y="6405382"/>
              <a:ext cx="790847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GB" dirty="0" smtClean="0"/>
                <a:t>University of </a:t>
              </a:r>
              <a:r>
                <a:rPr lang="en-GB" dirty="0" err="1" smtClean="0"/>
                <a:t>Basrah</a:t>
              </a:r>
              <a:r>
                <a:rPr lang="en-GB" dirty="0" smtClean="0"/>
                <a:t> –</a:t>
              </a:r>
              <a:r>
                <a:rPr lang="en-US" dirty="0" smtClean="0"/>
                <a:t>College of Nursing </a:t>
              </a:r>
              <a:r>
                <a:rPr lang="en-GB" dirty="0" smtClean="0"/>
                <a:t>– Fundamentals of Nursing Department </a:t>
              </a:r>
              <a:endParaRPr lang="en-GB" dirty="0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619569C-F51C-4D5F-9554-C9384EBEA533}"/>
              </a:ext>
            </a:extLst>
          </p:cNvPr>
          <p:cNvSpPr/>
          <p:nvPr/>
        </p:nvSpPr>
        <p:spPr>
          <a:xfrm>
            <a:off x="495522" y="1844518"/>
            <a:ext cx="4527057" cy="394282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tx1"/>
              </a:solidFill>
            </a:endParaRPr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676" y="195296"/>
            <a:ext cx="1659432" cy="1128788"/>
          </a:xfrm>
          <a:prstGeom prst="rect">
            <a:avLst/>
          </a:prstGeom>
        </p:spPr>
      </p:pic>
      <p:pic>
        <p:nvPicPr>
          <p:cNvPr id="1026" name="Picture 2" descr="نتيجة بحث الصور عن PPE]\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22" y="1844518"/>
            <a:ext cx="4527057" cy="3942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793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01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5- Gowns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12192000" cy="5857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Gowns </a:t>
            </a:r>
            <a:r>
              <a:rPr lang="en-US" dirty="0"/>
              <a:t>should fully cover the </a:t>
            </a:r>
            <a:r>
              <a:rPr lang="en-US" dirty="0" smtClean="0"/>
              <a:t>torso, </a:t>
            </a:r>
            <a:r>
              <a:rPr lang="en-US" dirty="0"/>
              <a:t>fit comfortably over the body, and have long sleeves that fit snuggly at the wrists. There are three types of protective gowns used in health care facilities</a:t>
            </a:r>
            <a:r>
              <a:rPr lang="en-US" dirty="0" smtClean="0"/>
              <a:t>: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 Isolation gowns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 Surgical gowns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overall </a:t>
            </a:r>
            <a:r>
              <a:rPr lang="en-US" dirty="0"/>
              <a:t>suits </a:t>
            </a:r>
          </a:p>
          <a:p>
            <a:pPr algn="l" rtl="0">
              <a:buNone/>
            </a:pPr>
            <a:endParaRPr lang="en-US" dirty="0" smtClean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3521" y="3152774"/>
            <a:ext cx="2641282" cy="2946083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572" y="3596640"/>
            <a:ext cx="2841308" cy="2773680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761" y="4333875"/>
            <a:ext cx="2702242" cy="234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460945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01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u="sng" dirty="0"/>
              <a:t>When to wear </a:t>
            </a:r>
            <a:r>
              <a:rPr lang="en-US" b="1" u="sng" dirty="0" smtClean="0"/>
              <a:t>gowns</a:t>
            </a:r>
            <a:endParaRPr lang="ar-IQ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12192000" cy="5857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 algn="l" rtl="0">
              <a:buFont typeface="+mj-lt"/>
              <a:buAutoNum type="arabicPeriod"/>
            </a:pPr>
            <a:r>
              <a:rPr lang="en-US" dirty="0"/>
              <a:t>G</a:t>
            </a:r>
            <a:r>
              <a:rPr lang="en-US" dirty="0" smtClean="0"/>
              <a:t>own is </a:t>
            </a:r>
            <a:r>
              <a:rPr lang="en-US" dirty="0"/>
              <a:t>worn if blood or body fluid contact</a:t>
            </a:r>
            <a:r>
              <a:rPr lang="en-US" dirty="0" smtClean="0"/>
              <a:t>,</a:t>
            </a:r>
            <a:r>
              <a:rPr lang="en-US" dirty="0"/>
              <a:t> spills, or splashes onto clothing is anticipated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 algn="l" rtl="0">
              <a:buFont typeface="+mj-lt"/>
              <a:buAutoNum type="arabicPeriod"/>
            </a:pPr>
            <a:r>
              <a:rPr lang="en-US" dirty="0"/>
              <a:t>G</a:t>
            </a:r>
            <a:r>
              <a:rPr lang="en-US" dirty="0" smtClean="0"/>
              <a:t>own is </a:t>
            </a:r>
            <a:r>
              <a:rPr lang="en-US" dirty="0"/>
              <a:t>used to </a:t>
            </a:r>
            <a:r>
              <a:rPr lang="en-US" dirty="0" smtClean="0"/>
              <a:t>prevent transmission </a:t>
            </a:r>
            <a:r>
              <a:rPr lang="en-US" dirty="0"/>
              <a:t>of an infectious agent that cannot be prevented by </a:t>
            </a:r>
            <a:r>
              <a:rPr lang="en-US" dirty="0" smtClean="0"/>
              <a:t>standard </a:t>
            </a:r>
            <a:r>
              <a:rPr lang="en-US" dirty="0"/>
              <a:t>p</a:t>
            </a:r>
            <a:r>
              <a:rPr lang="en-US" dirty="0" smtClean="0"/>
              <a:t>recautions </a:t>
            </a:r>
            <a:r>
              <a:rPr lang="en-US" dirty="0"/>
              <a:t>alone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 algn="l" rtl="0">
              <a:buFont typeface="+mj-lt"/>
              <a:buAutoNum type="arabicPeriod"/>
            </a:pPr>
            <a:r>
              <a:rPr lang="en-US" dirty="0"/>
              <a:t>S</a:t>
            </a:r>
            <a:r>
              <a:rPr lang="en-US" dirty="0" smtClean="0"/>
              <a:t>terile </a:t>
            </a:r>
            <a:r>
              <a:rPr lang="en-US" dirty="0"/>
              <a:t>surgical gown is worn </a:t>
            </a:r>
            <a:r>
              <a:rPr lang="en-US" dirty="0" smtClean="0"/>
              <a:t>to protect </a:t>
            </a:r>
            <a:r>
              <a:rPr lang="en-US" dirty="0"/>
              <a:t>the sterile field and the clothes of the scrub team or those performing the procedure.</a:t>
            </a:r>
          </a:p>
          <a:p>
            <a:pPr marL="514350" indent="-514350" algn="l" rtl="0">
              <a:buFont typeface="+mj-lt"/>
              <a:buAutoNum type="arabicPeriod"/>
            </a:pPr>
            <a:endParaRPr lang="en-US" dirty="0"/>
          </a:p>
          <a:p>
            <a:pPr algn="l" rtl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4460945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01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u="sng" dirty="0"/>
              <a:t>How to wear </a:t>
            </a:r>
            <a:r>
              <a:rPr lang="en-US" b="1" u="sng" dirty="0" smtClean="0"/>
              <a:t> </a:t>
            </a:r>
            <a:r>
              <a:rPr lang="en-US" b="1" u="sng" dirty="0" smtClean="0"/>
              <a:t>gowns</a:t>
            </a:r>
            <a:endParaRPr lang="ar-IQ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12192000" cy="5857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/>
              <a:t>Full </a:t>
            </a:r>
            <a:r>
              <a:rPr lang="en-US" dirty="0"/>
              <a:t>coverage of the arms and body front, from the neck to the mid-thigh or below, will ensure </a:t>
            </a:r>
            <a:r>
              <a:rPr lang="en-US" dirty="0" smtClean="0"/>
              <a:t>that clothing </a:t>
            </a:r>
            <a:r>
              <a:rPr lang="en-US" dirty="0"/>
              <a:t>and exposed areas of the upper body are protected. </a:t>
            </a:r>
            <a:endParaRPr lang="en-US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Unfold </a:t>
            </a:r>
            <a:r>
              <a:rPr lang="en-US" dirty="0"/>
              <a:t>the gown and insert both hands in </a:t>
            </a:r>
            <a:r>
              <a:rPr lang="en-US" dirty="0" smtClean="0"/>
              <a:t>the sleeves </a:t>
            </a:r>
            <a:r>
              <a:rPr lang="en-US" dirty="0"/>
              <a:t>of the gown, one after the other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Secure </a:t>
            </a:r>
            <a:r>
              <a:rPr lang="en-US" dirty="0"/>
              <a:t>both sides using the tie at the neck and </a:t>
            </a:r>
            <a:r>
              <a:rPr lang="en-US" dirty="0" smtClean="0"/>
              <a:t>at the </a:t>
            </a:r>
            <a:r>
              <a:rPr lang="en-US" dirty="0"/>
              <a:t>waist. Make sure that you tie the waist knot </a:t>
            </a:r>
            <a:r>
              <a:rPr lang="en-US" dirty="0" smtClean="0"/>
              <a:t>on the </a:t>
            </a:r>
            <a:r>
              <a:rPr lang="en-US" dirty="0"/>
              <a:t>side so that it is easy to untie at the time </a:t>
            </a:r>
            <a:r>
              <a:rPr lang="en-US" dirty="0" smtClean="0"/>
              <a:t>of removal</a:t>
            </a:r>
            <a:r>
              <a:rPr lang="en-US" dirty="0"/>
              <a:t>.</a:t>
            </a:r>
          </a:p>
          <a:p>
            <a:pPr marL="514350" indent="-514350" algn="l" rtl="0">
              <a:buFont typeface="+mj-lt"/>
              <a:buAutoNum type="arabicPeriod"/>
            </a:pPr>
            <a:endParaRPr lang="en-US" dirty="0"/>
          </a:p>
          <a:p>
            <a:pPr marL="514350" indent="-514350" algn="l" rtl="0">
              <a:buFont typeface="+mj-lt"/>
              <a:buAutoNum type="arabicPeriod"/>
            </a:pPr>
            <a:endParaRPr lang="en-US" dirty="0"/>
          </a:p>
          <a:p>
            <a:pPr marL="514350" indent="-514350" algn="l" rtl="0">
              <a:buFont typeface="+mj-lt"/>
              <a:buAutoNum type="arabicPeriod"/>
            </a:pPr>
            <a:endParaRPr lang="en-US" dirty="0"/>
          </a:p>
          <a:p>
            <a:pPr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460945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01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IQ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12192000" cy="5857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 algn="l" rtl="0">
              <a:buFont typeface="+mj-lt"/>
              <a:buAutoNum type="arabicPeriod"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514350" indent="-514350" algn="l" rtl="0">
              <a:buFont typeface="+mj-lt"/>
              <a:buAutoNum type="arabicPeriod"/>
            </a:pPr>
            <a:endParaRPr lang="en-US" dirty="0"/>
          </a:p>
          <a:p>
            <a:pPr algn="l" rtl="0">
              <a:buNone/>
            </a:pPr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830" y="1969275"/>
            <a:ext cx="3509010" cy="3288525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041" y="2263596"/>
            <a:ext cx="3139440" cy="3100884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103576"/>
            <a:ext cx="3651390" cy="3154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071434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01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Removing the gowns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12192000" cy="5857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 algn="l" rtl="0">
              <a:buFont typeface="+mj-lt"/>
              <a:buAutoNum type="arabicPeriod"/>
            </a:pPr>
            <a:r>
              <a:rPr lang="en-US" dirty="0"/>
              <a:t>Release the knot around the neck, being sure not </a:t>
            </a:r>
            <a:r>
              <a:rPr lang="en-US" dirty="0" smtClean="0"/>
              <a:t>to contaminate </a:t>
            </a:r>
            <a:r>
              <a:rPr lang="en-US" dirty="0"/>
              <a:t>the neck, followed by the side knot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Slowly </a:t>
            </a:r>
            <a:r>
              <a:rPr lang="en-US" dirty="0"/>
              <a:t>pull the gown away from </a:t>
            </a:r>
            <a:r>
              <a:rPr lang="en-US" dirty="0" smtClean="0"/>
              <a:t>body</a:t>
            </a:r>
            <a:r>
              <a:rPr lang="en-US" dirty="0"/>
              <a:t>, pulling </a:t>
            </a:r>
            <a:r>
              <a:rPr lang="en-US" dirty="0" smtClean="0"/>
              <a:t>it inside </a:t>
            </a:r>
            <a:r>
              <a:rPr lang="en-US" dirty="0"/>
              <a:t>out, as you remove your hands, one after </a:t>
            </a:r>
            <a:r>
              <a:rPr lang="en-US" dirty="0" smtClean="0"/>
              <a:t>the other.</a:t>
            </a:r>
            <a:endParaRPr lang="en-US" dirty="0"/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Fold </a:t>
            </a:r>
            <a:r>
              <a:rPr lang="en-US" dirty="0"/>
              <a:t>the gown inside out, ensuring that you </a:t>
            </a:r>
            <a:r>
              <a:rPr lang="en-US" dirty="0" smtClean="0"/>
              <a:t>avoid touching </a:t>
            </a:r>
            <a:r>
              <a:rPr lang="en-US" dirty="0"/>
              <a:t>the outer surface of the gown.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Dispose </a:t>
            </a:r>
            <a:r>
              <a:rPr lang="en-US" dirty="0"/>
              <a:t>of the gown in a </a:t>
            </a:r>
            <a:r>
              <a:rPr lang="en-US" dirty="0" smtClean="0"/>
              <a:t>contaminated-waste container</a:t>
            </a:r>
            <a:r>
              <a:rPr lang="en-US" dirty="0"/>
              <a:t>.</a:t>
            </a:r>
          </a:p>
          <a:p>
            <a:pPr marL="514350" indent="-514350" algn="l" rtl="0">
              <a:buFont typeface="+mj-lt"/>
              <a:buAutoNum type="arabicPeriod"/>
            </a:pPr>
            <a:endParaRPr lang="en-US" dirty="0"/>
          </a:p>
          <a:p>
            <a:pPr algn="l" rtl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4460945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01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1" y="1737360"/>
            <a:ext cx="9540240" cy="376428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255609111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01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6- Gloves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12192000" cy="5857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0">
              <a:buNone/>
            </a:pPr>
            <a:r>
              <a:rPr lang="en-US" b="1" u="sng" dirty="0" smtClean="0"/>
              <a:t>Types </a:t>
            </a:r>
            <a:r>
              <a:rPr lang="en-US" b="1" u="sng" dirty="0"/>
              <a:t>of </a:t>
            </a:r>
            <a:r>
              <a:rPr lang="en-US" b="1" u="sng" dirty="0" smtClean="0"/>
              <a:t>gloves</a:t>
            </a:r>
            <a:endParaRPr lang="en-US" b="1" u="sng" dirty="0"/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Sterile </a:t>
            </a:r>
            <a:r>
              <a:rPr lang="en-US" dirty="0"/>
              <a:t>gloves are used when performing invasive </a:t>
            </a:r>
            <a:r>
              <a:rPr lang="en-US" dirty="0" smtClean="0"/>
              <a:t>medical or </a:t>
            </a:r>
            <a:r>
              <a:rPr lang="en-US" dirty="0"/>
              <a:t>surgical procedures when sterility is required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Non-sterile gloves are used by </a:t>
            </a:r>
            <a:r>
              <a:rPr lang="en-US" dirty="0" smtClean="0"/>
              <a:t>health care workers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 smtClean="0"/>
              <a:t>protect themselves </a:t>
            </a:r>
            <a:r>
              <a:rPr lang="en-US" dirty="0"/>
              <a:t>from blood and body fluids when </a:t>
            </a:r>
            <a:r>
              <a:rPr lang="en-US" dirty="0" smtClean="0"/>
              <a:t>performing routine </a:t>
            </a:r>
            <a:r>
              <a:rPr lang="en-US" dirty="0"/>
              <a:t>patient care.</a:t>
            </a:r>
          </a:p>
          <a:p>
            <a:pPr marL="514350" indent="-514350" algn="l" rtl="0">
              <a:buFont typeface="+mj-lt"/>
              <a:buAutoNum type="arabicPeriod"/>
            </a:pPr>
            <a:endParaRPr lang="en-US" dirty="0"/>
          </a:p>
          <a:p>
            <a:pPr algn="l" rtl="0">
              <a:buNone/>
            </a:pPr>
            <a:endParaRPr lang="en-US" dirty="0"/>
          </a:p>
          <a:p>
            <a:pPr algn="l" rtl="0">
              <a:buNone/>
            </a:pPr>
            <a:endParaRPr lang="en-US" dirty="0" smtClean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5680" y="3810000"/>
            <a:ext cx="4312920" cy="2743199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1423" y="3981450"/>
            <a:ext cx="3584257" cy="2129790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223861"/>
            <a:ext cx="2801303" cy="1644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460945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01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Applying gloves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12192000" cy="5857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endParaRPr lang="en-US" dirty="0"/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Carefully </a:t>
            </a:r>
            <a:r>
              <a:rPr lang="en-US" dirty="0"/>
              <a:t>open the inner package. Fold open the top flap, then the bottom and </a:t>
            </a:r>
            <a:r>
              <a:rPr lang="en-US" dirty="0" smtClean="0"/>
              <a:t>sides. 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Take </a:t>
            </a:r>
            <a:r>
              <a:rPr lang="en-US" dirty="0"/>
              <a:t>care not to touch the inner surface of the package or the </a:t>
            </a:r>
            <a:r>
              <a:rPr lang="en-US" dirty="0" smtClean="0"/>
              <a:t>gloves</a:t>
            </a:r>
            <a:r>
              <a:rPr lang="en-US" dirty="0" smtClean="0"/>
              <a:t>.</a:t>
            </a:r>
            <a:endParaRPr lang="en-US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lang="en-US" dirty="0"/>
              <a:t>With the thumb and forefinger of the </a:t>
            </a:r>
            <a:r>
              <a:rPr lang="en-US" dirty="0" smtClean="0"/>
              <a:t>non dominant </a:t>
            </a:r>
            <a:r>
              <a:rPr lang="en-US" dirty="0"/>
              <a:t>hand, grasp the folded cuff of the glove for the dominant hand, touching only the exposed inside of the </a:t>
            </a:r>
            <a:r>
              <a:rPr lang="en-US" dirty="0" smtClean="0"/>
              <a:t>glove.</a:t>
            </a:r>
          </a:p>
        </p:txBody>
      </p:sp>
    </p:spTree>
    <p:extLst>
      <p:ext uri="{BB962C8B-B14F-4D97-AF65-F5344CB8AC3E}">
        <p14:creationId xmlns:p14="http://schemas.microsoft.com/office/powerpoint/2010/main" val="1704460945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01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12192000" cy="5857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r>
              <a:rPr lang="en-US" dirty="0"/>
              <a:t>4</a:t>
            </a:r>
            <a:r>
              <a:rPr lang="en-US" dirty="0" smtClean="0"/>
              <a:t>- </a:t>
            </a:r>
            <a:r>
              <a:rPr lang="en-US" dirty="0" smtClean="0"/>
              <a:t>Keeping </a:t>
            </a:r>
            <a:r>
              <a:rPr lang="en-US" dirty="0"/>
              <a:t>the hands above the waistline, lift and hold the glove up and off the inner package with fingers </a:t>
            </a:r>
            <a:r>
              <a:rPr lang="en-US" dirty="0" smtClean="0"/>
              <a:t>down.</a:t>
            </a:r>
          </a:p>
          <a:p>
            <a:pPr algn="l" rtl="0">
              <a:buNone/>
            </a:pPr>
            <a:r>
              <a:rPr lang="en-US" dirty="0"/>
              <a:t>5</a:t>
            </a:r>
            <a:r>
              <a:rPr lang="en-US" dirty="0" smtClean="0"/>
              <a:t>-  </a:t>
            </a:r>
            <a:r>
              <a:rPr lang="en-US" dirty="0" smtClean="0"/>
              <a:t>Carefully </a:t>
            </a:r>
            <a:r>
              <a:rPr lang="en-US" dirty="0"/>
              <a:t>insert dominant hand palm up into glove </a:t>
            </a:r>
            <a:r>
              <a:rPr lang="en-US" dirty="0" smtClean="0"/>
              <a:t>and </a:t>
            </a:r>
            <a:r>
              <a:rPr lang="en-US" dirty="0"/>
              <a:t>pull glove on. Leave the cuff folded until the opposite hand is gloved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dirty="0"/>
              <a:t>6</a:t>
            </a:r>
            <a:r>
              <a:rPr lang="en-US" dirty="0" smtClean="0"/>
              <a:t>- </a:t>
            </a:r>
            <a:r>
              <a:rPr lang="en-US" dirty="0" smtClean="0"/>
              <a:t>Hold </a:t>
            </a:r>
            <a:r>
              <a:rPr lang="en-US" dirty="0"/>
              <a:t>the thumb of the gloved hand outward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dirty="0"/>
              <a:t>7</a:t>
            </a:r>
            <a:r>
              <a:rPr lang="en-US" dirty="0" smtClean="0"/>
              <a:t>- </a:t>
            </a:r>
            <a:r>
              <a:rPr lang="en-US" dirty="0" smtClean="0"/>
              <a:t>Place </a:t>
            </a:r>
            <a:r>
              <a:rPr lang="en-US" dirty="0"/>
              <a:t>the fingers of the gloved hand inside the cuff of the remaining </a:t>
            </a:r>
            <a:r>
              <a:rPr lang="en-US" dirty="0" smtClean="0"/>
              <a:t>glove.</a:t>
            </a:r>
          </a:p>
          <a:p>
            <a:pPr algn="l" rtl="0">
              <a:buNone/>
            </a:pPr>
            <a:r>
              <a:rPr lang="en-US" dirty="0"/>
              <a:t>8</a:t>
            </a:r>
            <a:r>
              <a:rPr lang="en-US" dirty="0" smtClean="0"/>
              <a:t>- </a:t>
            </a:r>
            <a:r>
              <a:rPr lang="en-US" dirty="0" smtClean="0"/>
              <a:t>Lift </a:t>
            </a:r>
            <a:r>
              <a:rPr lang="en-US" dirty="0"/>
              <a:t>it from the wrapper, taking care not to touch anything with the gloves or hands.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4460945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01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12192000" cy="5857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r>
              <a:rPr lang="en-US" dirty="0"/>
              <a:t>9</a:t>
            </a:r>
            <a:r>
              <a:rPr lang="en-US" dirty="0" smtClean="0"/>
              <a:t>- </a:t>
            </a:r>
            <a:r>
              <a:rPr lang="en-US" dirty="0" smtClean="0"/>
              <a:t>Slide </a:t>
            </a:r>
            <a:r>
              <a:rPr lang="en-US" dirty="0"/>
              <a:t>the fingers of one hand under the cuff of the other and fully extend the cuff down the arm, touching only the sterile outside of the </a:t>
            </a:r>
            <a:r>
              <a:rPr lang="en-US" dirty="0" smtClean="0"/>
              <a:t>glove.</a:t>
            </a:r>
          </a:p>
          <a:p>
            <a:pPr algn="l" rtl="0">
              <a:buNone/>
            </a:pPr>
            <a:r>
              <a:rPr lang="en-US" dirty="0" smtClean="0"/>
              <a:t>10-  </a:t>
            </a:r>
            <a:r>
              <a:rPr lang="en-US" dirty="0" smtClean="0"/>
              <a:t>Repeat </a:t>
            </a:r>
            <a:r>
              <a:rPr lang="en-US" dirty="0"/>
              <a:t>for the remaining hand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dirty="0" smtClean="0"/>
              <a:t>11- </a:t>
            </a:r>
            <a:r>
              <a:rPr lang="en-US" dirty="0" smtClean="0"/>
              <a:t>Adjust </a:t>
            </a:r>
            <a:r>
              <a:rPr lang="en-US" dirty="0"/>
              <a:t>gloves on both hands if necessary, touching only sterile areas with other sterile </a:t>
            </a:r>
            <a:r>
              <a:rPr lang="en-US" dirty="0" smtClean="0"/>
              <a:t>areas.</a:t>
            </a:r>
          </a:p>
          <a:p>
            <a:pPr algn="l" rtl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4460945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01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Introduction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12192000" cy="5857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0">
              <a:buNone/>
            </a:pPr>
            <a:endParaRPr lang="en-US" sz="4000" dirty="0" smtClean="0">
              <a:cs typeface="+mj-cs"/>
            </a:endParaRPr>
          </a:p>
          <a:p>
            <a:pPr algn="just" rtl="0">
              <a:buNone/>
            </a:pPr>
            <a:r>
              <a:rPr lang="en-US" sz="4000" dirty="0" smtClean="0">
                <a:cs typeface="+mj-cs"/>
              </a:rPr>
              <a:t>Personal </a:t>
            </a:r>
            <a:r>
              <a:rPr lang="en-US" sz="4000" dirty="0">
                <a:cs typeface="+mj-cs"/>
              </a:rPr>
              <a:t>protective </a:t>
            </a:r>
            <a:r>
              <a:rPr lang="en-US" sz="4000" dirty="0" smtClean="0">
                <a:cs typeface="+mj-cs"/>
              </a:rPr>
              <a:t>Equipment </a:t>
            </a:r>
            <a:r>
              <a:rPr lang="en-US" sz="4000" dirty="0">
                <a:cs typeface="+mj-cs"/>
              </a:rPr>
              <a:t>(PPE) items are the protective barriers </a:t>
            </a:r>
            <a:r>
              <a:rPr lang="en-US" sz="4000" dirty="0" smtClean="0">
                <a:cs typeface="+mj-cs"/>
              </a:rPr>
              <a:t>used by </a:t>
            </a:r>
            <a:r>
              <a:rPr lang="en-US" sz="4000" dirty="0">
                <a:cs typeface="+mj-cs"/>
              </a:rPr>
              <a:t>a health care </a:t>
            </a:r>
            <a:r>
              <a:rPr lang="en-US" sz="4000" dirty="0" smtClean="0">
                <a:cs typeface="+mj-cs"/>
              </a:rPr>
              <a:t>workers </a:t>
            </a:r>
            <a:r>
              <a:rPr lang="en-US" sz="4000" dirty="0" smtClean="0">
                <a:cs typeface="+mj-cs"/>
              </a:rPr>
              <a:t>to </a:t>
            </a:r>
            <a:r>
              <a:rPr lang="en-US" sz="4000" dirty="0">
                <a:cs typeface="+mj-cs"/>
              </a:rPr>
              <a:t>protect mucous membranes, airways, skin, </a:t>
            </a:r>
            <a:r>
              <a:rPr lang="en-US" sz="4000" dirty="0" smtClean="0">
                <a:cs typeface="+mj-cs"/>
              </a:rPr>
              <a:t>and clothing </a:t>
            </a:r>
            <a:r>
              <a:rPr lang="en-US" sz="4000" dirty="0">
                <a:cs typeface="+mj-cs"/>
              </a:rPr>
              <a:t>from contact with harmful or infectious agents. </a:t>
            </a:r>
            <a:endParaRPr lang="en-US" dirty="0" smtClean="0"/>
          </a:p>
          <a:p>
            <a:pPr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05051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01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Removing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gloves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12192000" cy="5857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 algn="l" rtl="0">
              <a:buFont typeface="+mj-lt"/>
              <a:buAutoNum type="arabicPeriod"/>
            </a:pPr>
            <a:r>
              <a:rPr lang="en-US" dirty="0"/>
              <a:t>Use dominant hand to grasp the opposite glove near cuff end on the outside exposed area. Remove it by pulling it </a:t>
            </a:r>
            <a:r>
              <a:rPr lang="en-US" dirty="0" smtClean="0"/>
              <a:t>off.</a:t>
            </a:r>
            <a:endParaRPr lang="en-US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Hold </a:t>
            </a:r>
            <a:r>
              <a:rPr lang="en-US" dirty="0"/>
              <a:t>the removed glove in the remaining gloved hand. </a:t>
            </a:r>
            <a:endParaRPr lang="en-US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lang="en-US" dirty="0"/>
              <a:t>Slide fingers of ungloved hand between the remaining glove and the </a:t>
            </a:r>
            <a:r>
              <a:rPr lang="en-US" dirty="0" smtClean="0"/>
              <a:t>wrist. 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Take </a:t>
            </a:r>
            <a:r>
              <a:rPr lang="en-US" dirty="0"/>
              <a:t>care to avoid touching the outside surface of the glove. Remove it by pulling it </a:t>
            </a:r>
            <a:r>
              <a:rPr lang="en-US" dirty="0" smtClean="0"/>
              <a:t>off, </a:t>
            </a:r>
            <a:r>
              <a:rPr lang="en-US" dirty="0"/>
              <a:t>and securing the first glove inside the </a:t>
            </a:r>
            <a:r>
              <a:rPr lang="en-US" dirty="0" smtClean="0"/>
              <a:t>second</a:t>
            </a:r>
          </a:p>
        </p:txBody>
      </p:sp>
    </p:spTree>
    <p:extLst>
      <p:ext uri="{BB962C8B-B14F-4D97-AF65-F5344CB8AC3E}">
        <p14:creationId xmlns:p14="http://schemas.microsoft.com/office/powerpoint/2010/main" val="1704460945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01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1066800"/>
            <a:ext cx="11856720" cy="5791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785371348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01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b="1" u="sng" dirty="0"/>
              <a:t>Sequence for Putting On </a:t>
            </a:r>
            <a:r>
              <a:rPr lang="en-US" sz="4000" b="1" u="sng" dirty="0" smtClean="0"/>
              <a:t>PPE</a:t>
            </a:r>
            <a:endParaRPr lang="ar-IQ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12192000" cy="5857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Put </a:t>
            </a:r>
            <a:r>
              <a:rPr lang="en-US" dirty="0"/>
              <a:t>on non-skid, low-heel </a:t>
            </a:r>
            <a:r>
              <a:rPr lang="en-US" dirty="0" smtClean="0"/>
              <a:t>shoes.</a:t>
            </a:r>
            <a:endParaRPr lang="en-US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Perform </a:t>
            </a:r>
            <a:r>
              <a:rPr lang="en-US" dirty="0"/>
              <a:t>hand </a:t>
            </a:r>
            <a:r>
              <a:rPr lang="en-US" dirty="0" smtClean="0"/>
              <a:t>hygiene.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Put </a:t>
            </a:r>
            <a:r>
              <a:rPr lang="en-US" dirty="0"/>
              <a:t>on </a:t>
            </a:r>
            <a:r>
              <a:rPr lang="en-US" dirty="0" smtClean="0"/>
              <a:t>head </a:t>
            </a:r>
            <a:r>
              <a:rPr lang="en-US" dirty="0"/>
              <a:t>cover 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Put </a:t>
            </a:r>
            <a:r>
              <a:rPr lang="en-US" dirty="0"/>
              <a:t>on a surgical </a:t>
            </a:r>
            <a:r>
              <a:rPr lang="en-US" dirty="0" smtClean="0"/>
              <a:t>mask</a:t>
            </a:r>
            <a:endParaRPr lang="en-US" dirty="0"/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Put </a:t>
            </a:r>
            <a:r>
              <a:rPr lang="en-US" dirty="0"/>
              <a:t>on </a:t>
            </a:r>
            <a:r>
              <a:rPr lang="en-US" dirty="0" smtClean="0"/>
              <a:t>goggles </a:t>
            </a:r>
            <a:r>
              <a:rPr lang="en-US" dirty="0"/>
              <a:t>or </a:t>
            </a:r>
            <a:r>
              <a:rPr lang="en-US" dirty="0" smtClean="0"/>
              <a:t>face </a:t>
            </a:r>
            <a:r>
              <a:rPr lang="en-US" dirty="0"/>
              <a:t>shield.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Perform </a:t>
            </a:r>
            <a:r>
              <a:rPr lang="en-US" dirty="0"/>
              <a:t>a surgical hand scrub using soap and water </a:t>
            </a:r>
            <a:endParaRPr lang="en-US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Put </a:t>
            </a:r>
            <a:r>
              <a:rPr lang="en-US" dirty="0"/>
              <a:t>on a sterile surgical gown without contamination </a:t>
            </a:r>
            <a:endParaRPr lang="en-US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Lastly</a:t>
            </a:r>
            <a:r>
              <a:rPr lang="en-US" dirty="0"/>
              <a:t>, put on sterile surgical </a:t>
            </a:r>
            <a:r>
              <a:rPr lang="en-US" dirty="0" smtClean="0"/>
              <a:t>gloves</a:t>
            </a:r>
          </a:p>
        </p:txBody>
      </p:sp>
    </p:spTree>
    <p:extLst>
      <p:ext uri="{BB962C8B-B14F-4D97-AF65-F5344CB8AC3E}">
        <p14:creationId xmlns:p14="http://schemas.microsoft.com/office/powerpoint/2010/main" val="1704460945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01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u="sng" dirty="0"/>
              <a:t>Sequence for Removing PPE </a:t>
            </a:r>
            <a:endParaRPr lang="ar-IQ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12192000" cy="5857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Remove the gloves </a:t>
            </a:r>
            <a:endParaRPr lang="en-US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Remove </a:t>
            </a:r>
            <a:r>
              <a:rPr lang="en-US" dirty="0"/>
              <a:t>the </a:t>
            </a:r>
            <a:r>
              <a:rPr lang="en-US" dirty="0" smtClean="0"/>
              <a:t>gown</a:t>
            </a:r>
            <a:endParaRPr lang="en-US" dirty="0"/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Remove eye protection.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Remove </a:t>
            </a:r>
            <a:r>
              <a:rPr lang="en-US" dirty="0"/>
              <a:t>the surgical mask.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Perform </a:t>
            </a:r>
            <a:r>
              <a:rPr lang="en-US" dirty="0"/>
              <a:t>hand hygiene.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Remove </a:t>
            </a:r>
            <a:r>
              <a:rPr lang="en-US" dirty="0"/>
              <a:t>the head </a:t>
            </a:r>
            <a:r>
              <a:rPr lang="en-US" dirty="0" smtClean="0"/>
              <a:t>cover</a:t>
            </a:r>
            <a:endParaRPr lang="en-US" dirty="0"/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Remove </a:t>
            </a:r>
            <a:r>
              <a:rPr lang="en-US" dirty="0" smtClean="0"/>
              <a:t>cover shoe</a:t>
            </a:r>
            <a:r>
              <a:rPr lang="en-US" dirty="0"/>
              <a:t>s</a:t>
            </a:r>
          </a:p>
          <a:p>
            <a:pPr marL="514350" indent="-514350" algn="l" rtl="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460945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4305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12192000" cy="5257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9600" dirty="0" smtClean="0">
                <a:latin typeface="Arial Rounded MT Bold" pitchFamily="34" charset="0"/>
              </a:rPr>
              <a:t>Thanks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06200789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01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rtl="0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1- Footwear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12192000" cy="5857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endParaRPr lang="en-US" dirty="0" smtClean="0"/>
          </a:p>
          <a:p>
            <a:pPr algn="just" rtl="0">
              <a:buNone/>
            </a:pPr>
            <a:r>
              <a:rPr lang="en-US" sz="4000" dirty="0" smtClean="0"/>
              <a:t>Proper </a:t>
            </a:r>
            <a:r>
              <a:rPr lang="en-US" sz="4000" dirty="0"/>
              <a:t>footwear decreases the risk of exposure to blood or </a:t>
            </a:r>
            <a:r>
              <a:rPr lang="en-US" sz="4000" dirty="0" smtClean="0"/>
              <a:t>other potentially </a:t>
            </a:r>
            <a:r>
              <a:rPr lang="en-US" sz="4000" dirty="0"/>
              <a:t>infectious materials, </a:t>
            </a:r>
            <a:r>
              <a:rPr lang="en-US" sz="4000" dirty="0" smtClean="0"/>
              <a:t>sharps injuries</a:t>
            </a:r>
            <a:r>
              <a:rPr lang="en-US" sz="4000" dirty="0"/>
              <a:t>, and slipping or </a:t>
            </a:r>
            <a:r>
              <a:rPr lang="en-US" sz="4000" dirty="0" smtClean="0"/>
              <a:t>falling. All footwear should have closed toes, low heels, and nonskid soles</a:t>
            </a:r>
            <a:r>
              <a:rPr lang="en-US" sz="4000" dirty="0"/>
              <a:t>.</a:t>
            </a:r>
          </a:p>
          <a:p>
            <a:pPr algn="just" rtl="0">
              <a:buNone/>
            </a:pPr>
            <a:endParaRPr lang="en-US" dirty="0"/>
          </a:p>
          <a:p>
            <a:pPr algn="l" rtl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4460945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01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rtl="0"/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12192000" cy="5857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endParaRPr lang="en-US" dirty="0" smtClean="0"/>
          </a:p>
          <a:p>
            <a:pPr algn="just" rtl="0">
              <a:buNone/>
            </a:pPr>
            <a:endParaRPr lang="en-US" dirty="0"/>
          </a:p>
          <a:p>
            <a:pPr algn="l" rtl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4" name="AutoShape 2" descr="نتيجة بحث الصور عن Footwear surgical"/>
          <p:cNvSpPr>
            <a:spLocks noChangeAspect="1" noChangeArrowheads="1"/>
          </p:cNvSpPr>
          <p:nvPr/>
        </p:nvSpPr>
        <p:spPr bwMode="auto">
          <a:xfrm>
            <a:off x="11971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38" y="3581400"/>
            <a:ext cx="3520439" cy="2865118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6103" y="3208020"/>
            <a:ext cx="3932873" cy="2339339"/>
          </a:xfrm>
          <a:prstGeom prst="rect">
            <a:avLst/>
          </a:prstGeom>
        </p:spPr>
      </p:pic>
      <p:sp>
        <p:nvSpPr>
          <p:cNvPr id="7" name="شكل بيضاوي 6"/>
          <p:cNvSpPr/>
          <p:nvPr/>
        </p:nvSpPr>
        <p:spPr>
          <a:xfrm>
            <a:off x="7101840" y="1310639"/>
            <a:ext cx="2011680" cy="121920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 smtClean="0"/>
              <a:t>Cover shoes</a:t>
            </a:r>
            <a:endParaRPr lang="ar-IQ" sz="2800" b="1" dirty="0"/>
          </a:p>
        </p:txBody>
      </p:sp>
      <p:cxnSp>
        <p:nvCxnSpPr>
          <p:cNvPr id="9" name="رابط كسهم مستقيم 8"/>
          <p:cNvCxnSpPr/>
          <p:nvPr/>
        </p:nvCxnSpPr>
        <p:spPr>
          <a:xfrm>
            <a:off x="8458200" y="2529840"/>
            <a:ext cx="563880" cy="1051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شكل بيضاوي 13"/>
          <p:cNvSpPr/>
          <p:nvPr/>
        </p:nvSpPr>
        <p:spPr>
          <a:xfrm>
            <a:off x="2727958" y="1310638"/>
            <a:ext cx="2423160" cy="121920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 smtClean="0"/>
              <a:t>Footwear</a:t>
            </a:r>
            <a:endParaRPr lang="ar-IQ" sz="2800" b="1" dirty="0"/>
          </a:p>
        </p:txBody>
      </p:sp>
      <p:cxnSp>
        <p:nvCxnSpPr>
          <p:cNvPr id="15" name="رابط كسهم مستقيم 14"/>
          <p:cNvCxnSpPr/>
          <p:nvPr/>
        </p:nvCxnSpPr>
        <p:spPr>
          <a:xfrm flipH="1">
            <a:off x="2727958" y="2529840"/>
            <a:ext cx="78486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7259797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01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2- Head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cover/caps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12192000" cy="5857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/>
              <a:t>Head </a:t>
            </a:r>
            <a:r>
              <a:rPr lang="en-US" dirty="0"/>
              <a:t>covers or caps are most often worn during surgery and in procedure areas where a sterile field </a:t>
            </a:r>
            <a:r>
              <a:rPr lang="en-US" dirty="0" smtClean="0"/>
              <a:t>is required</a:t>
            </a:r>
            <a:r>
              <a:rPr lang="en-US" dirty="0"/>
              <a:t>. They are not necessary for most other areas in the health care </a:t>
            </a:r>
            <a:r>
              <a:rPr lang="en-US" dirty="0" smtClean="0"/>
              <a:t>facility.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ctr" rtl="0">
              <a:buNone/>
            </a:pPr>
            <a:r>
              <a:rPr lang="en-US" b="1" u="sng" dirty="0"/>
              <a:t>How to wear head </a:t>
            </a:r>
            <a:r>
              <a:rPr lang="en-US" b="1" u="sng" dirty="0" smtClean="0"/>
              <a:t>cover/caps</a:t>
            </a:r>
            <a:endParaRPr lang="en-US" b="1" u="sng" dirty="0"/>
          </a:p>
          <a:p>
            <a:pPr algn="l" rtl="0">
              <a:buNone/>
            </a:pPr>
            <a:r>
              <a:rPr lang="en-US" dirty="0"/>
              <a:t>Caps </a:t>
            </a:r>
            <a:r>
              <a:rPr lang="en-US" dirty="0" smtClean="0"/>
              <a:t>must </a:t>
            </a:r>
            <a:r>
              <a:rPr lang="en-US" dirty="0"/>
              <a:t>cover all hair, and jewelry must be removed or contained within the </a:t>
            </a:r>
            <a:r>
              <a:rPr lang="en-US" dirty="0" smtClean="0"/>
              <a:t>head covering</a:t>
            </a:r>
            <a:r>
              <a:rPr lang="en-US" dirty="0"/>
              <a:t>. </a:t>
            </a:r>
          </a:p>
          <a:p>
            <a:pPr algn="l" rtl="0">
              <a:buNone/>
            </a:pPr>
            <a:endParaRPr lang="en-US" dirty="0"/>
          </a:p>
          <a:p>
            <a:pPr algn="l" rtl="0">
              <a:buNone/>
            </a:pPr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1" y="2586037"/>
            <a:ext cx="3997642" cy="236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460945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01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3- Mask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12192000" cy="5857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0">
              <a:buNone/>
            </a:pPr>
            <a:r>
              <a:rPr lang="en-US" b="1" u="sng" dirty="0"/>
              <a:t>When to wear </a:t>
            </a:r>
            <a:r>
              <a:rPr lang="en-US" b="1" u="sng" dirty="0" smtClean="0"/>
              <a:t>mask</a:t>
            </a:r>
            <a:endParaRPr lang="en-US" b="1" u="sng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lang="en-US" sz="2800" dirty="0" smtClean="0"/>
              <a:t>To </a:t>
            </a:r>
            <a:r>
              <a:rPr lang="en-US" sz="2800" dirty="0"/>
              <a:t>protect </a:t>
            </a:r>
            <a:r>
              <a:rPr lang="en-US" sz="2800" dirty="0" smtClean="0"/>
              <a:t>health care workers </a:t>
            </a:r>
            <a:r>
              <a:rPr lang="en-US" sz="2800" dirty="0"/>
              <a:t>from contact with infectious materials from </a:t>
            </a:r>
            <a:r>
              <a:rPr lang="en-US" sz="2800" dirty="0" smtClean="0"/>
              <a:t>patients. </a:t>
            </a:r>
            <a:endParaRPr lang="en-US" sz="2800" dirty="0"/>
          </a:p>
          <a:p>
            <a:pPr marL="514350" indent="-514350" algn="l" rtl="0">
              <a:buFont typeface="+mj-lt"/>
              <a:buAutoNum type="arabicPeriod"/>
            </a:pPr>
            <a:r>
              <a:rPr lang="en-US" sz="2800" dirty="0" smtClean="0"/>
              <a:t>To </a:t>
            </a:r>
            <a:r>
              <a:rPr lang="en-US" sz="2800" dirty="0"/>
              <a:t>limit potential dissemination of infectious respiratory secretions from patients with suspected </a:t>
            </a:r>
            <a:r>
              <a:rPr lang="en-US" sz="2800" dirty="0" smtClean="0"/>
              <a:t>or confirmed </a:t>
            </a:r>
            <a:r>
              <a:rPr lang="en-US" sz="2800" dirty="0"/>
              <a:t>infection who are coughing or </a:t>
            </a:r>
            <a:r>
              <a:rPr lang="en-US" sz="2800" dirty="0" smtClean="0"/>
              <a:t>sneezing. </a:t>
            </a:r>
            <a:endParaRPr lang="en-US" sz="2800" dirty="0"/>
          </a:p>
          <a:p>
            <a:pPr marL="0" indent="0" algn="l" rtl="0">
              <a:buNone/>
            </a:pPr>
            <a:r>
              <a:rPr lang="en-US" sz="2800" dirty="0" smtClean="0"/>
              <a:t>3- To </a:t>
            </a:r>
            <a:r>
              <a:rPr lang="en-US" sz="2800" dirty="0"/>
              <a:t>protect patients from exposure to infectious respiratory secretions from the mouth and nose </a:t>
            </a:r>
            <a:r>
              <a:rPr lang="en-US" sz="2800" dirty="0" smtClean="0"/>
              <a:t>of the </a:t>
            </a:r>
            <a:r>
              <a:rPr lang="en-US" sz="2800" dirty="0" smtClean="0"/>
              <a:t>health care workers during </a:t>
            </a:r>
            <a:r>
              <a:rPr lang="en-US" sz="2800" dirty="0"/>
              <a:t>procedures that require sterile </a:t>
            </a:r>
            <a:r>
              <a:rPr lang="en-US" sz="2800" dirty="0" smtClean="0"/>
              <a:t>techniques.</a:t>
            </a:r>
            <a:endParaRPr lang="en-US" sz="2800" dirty="0"/>
          </a:p>
          <a:p>
            <a:pPr algn="l" rtl="0">
              <a:buNone/>
            </a:pPr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920" y="4503420"/>
            <a:ext cx="620268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460945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01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u="sng" dirty="0"/>
              <a:t>How to wear and remove a </a:t>
            </a:r>
            <a:r>
              <a:rPr lang="en-US" b="1" u="sng" dirty="0" smtClean="0"/>
              <a:t>mask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12192000" cy="5857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Put </a:t>
            </a:r>
            <a:r>
              <a:rPr lang="en-US" dirty="0"/>
              <a:t>on a new mask every time a different patient is treated:</a:t>
            </a:r>
          </a:p>
          <a:p>
            <a:pPr algn="l" rtl="0">
              <a:buNone/>
            </a:pPr>
            <a:r>
              <a:rPr lang="en-US" dirty="0"/>
              <a:t>1. Place the mask over the nose and cover the nose, mouth, and chin.</a:t>
            </a:r>
          </a:p>
          <a:p>
            <a:pPr algn="l" rtl="0">
              <a:buNone/>
            </a:pPr>
            <a:r>
              <a:rPr lang="en-US" dirty="0"/>
              <a:t>2. Fit the flexible nosepiece over the bridge of the nose.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3. Secure </a:t>
            </a:r>
            <a:r>
              <a:rPr lang="en-US" dirty="0"/>
              <a:t>it on the head with ties or elastic.</a:t>
            </a:r>
          </a:p>
          <a:p>
            <a:pPr algn="l" rtl="0">
              <a:buNone/>
            </a:pPr>
            <a:r>
              <a:rPr lang="en-US" dirty="0"/>
              <a:t>4. Adjust to fit.</a:t>
            </a:r>
          </a:p>
          <a:p>
            <a:pPr algn="l" rtl="0">
              <a:buNone/>
            </a:pPr>
            <a:r>
              <a:rPr lang="en-US" dirty="0"/>
              <a:t>5. When removing, handle masks by the strings because the center of the mask contains the </a:t>
            </a:r>
            <a:r>
              <a:rPr lang="en-US" dirty="0" smtClean="0"/>
              <a:t>most contamination</a:t>
            </a:r>
            <a:endParaRPr lang="en-US" dirty="0"/>
          </a:p>
          <a:p>
            <a:pPr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460945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01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4- </a:t>
            </a:r>
            <a:r>
              <a:rPr lang="en-US" b="1" dirty="0" smtClean="0"/>
              <a:t>Protective eyewear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12192000" cy="5857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0">
              <a:buNone/>
            </a:pPr>
            <a:r>
              <a:rPr lang="en-US" b="1" u="sng" dirty="0" smtClean="0"/>
              <a:t>Types </a:t>
            </a:r>
            <a:r>
              <a:rPr lang="en-US" b="1" u="sng" dirty="0"/>
              <a:t>of protective eyewear</a:t>
            </a:r>
          </a:p>
          <a:p>
            <a:pPr algn="l" rtl="0">
              <a:buNone/>
            </a:pPr>
            <a:r>
              <a:rPr lang="en-US" dirty="0"/>
              <a:t>There are four different types of eye protection that are effective in preventing infection in health </a:t>
            </a:r>
            <a:r>
              <a:rPr lang="en-US" dirty="0" smtClean="0"/>
              <a:t>care facilities:</a:t>
            </a:r>
            <a:endParaRPr lang="en-US" dirty="0"/>
          </a:p>
          <a:p>
            <a:pPr algn="l" rtl="0">
              <a:buNone/>
            </a:pPr>
            <a:r>
              <a:rPr lang="en-US" dirty="0" smtClean="0"/>
              <a:t>1</a:t>
            </a:r>
            <a:r>
              <a:rPr lang="en-US" dirty="0"/>
              <a:t>. Goggles</a:t>
            </a:r>
          </a:p>
          <a:p>
            <a:pPr algn="l" rtl="0">
              <a:buNone/>
            </a:pPr>
            <a:r>
              <a:rPr lang="en-US" dirty="0"/>
              <a:t>2. Safety glasses</a:t>
            </a:r>
          </a:p>
          <a:p>
            <a:pPr algn="l" rtl="0">
              <a:buNone/>
            </a:pPr>
            <a:r>
              <a:rPr lang="en-US" dirty="0"/>
              <a:t>3. Masks with attached shield</a:t>
            </a:r>
          </a:p>
          <a:p>
            <a:pPr algn="l" rtl="0">
              <a:buNone/>
            </a:pPr>
            <a:r>
              <a:rPr lang="en-US" dirty="0"/>
              <a:t>4. Face shields </a:t>
            </a:r>
            <a:endParaRPr lang="en-US" dirty="0" smtClean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670" y="2652711"/>
            <a:ext cx="2933700" cy="1552575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670" y="4725352"/>
            <a:ext cx="2943225" cy="1552575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945" y="4464365"/>
            <a:ext cx="2143125" cy="2143125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7080" y="4561521"/>
            <a:ext cx="2133600" cy="2143125"/>
          </a:xfrm>
          <a:prstGeom prst="rect">
            <a:avLst/>
          </a:prstGeom>
        </p:spPr>
      </p:pic>
      <p:cxnSp>
        <p:nvCxnSpPr>
          <p:cNvPr id="9" name="رابط بشكل مرفق 8"/>
          <p:cNvCxnSpPr/>
          <p:nvPr/>
        </p:nvCxnSpPr>
        <p:spPr>
          <a:xfrm>
            <a:off x="1952625" y="2917266"/>
            <a:ext cx="6837045" cy="29003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رابط بشكل مرفق 11"/>
          <p:cNvCxnSpPr/>
          <p:nvPr/>
        </p:nvCxnSpPr>
        <p:spPr>
          <a:xfrm>
            <a:off x="3048000" y="3625215"/>
            <a:ext cx="7574280" cy="1100137"/>
          </a:xfrm>
          <a:prstGeom prst="bentConnector3">
            <a:avLst>
              <a:gd name="adj1" fmla="val 62072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رابط بشكل مرفق 26"/>
          <p:cNvCxnSpPr/>
          <p:nvPr/>
        </p:nvCxnSpPr>
        <p:spPr>
          <a:xfrm>
            <a:off x="5044440" y="4121227"/>
            <a:ext cx="1790700" cy="6041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رابط بشكل مرفق 33"/>
          <p:cNvCxnSpPr/>
          <p:nvPr/>
        </p:nvCxnSpPr>
        <p:spPr>
          <a:xfrm>
            <a:off x="2458402" y="4725352"/>
            <a:ext cx="848678" cy="752233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4460945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01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u="sng" dirty="0"/>
              <a:t>When to wear protective </a:t>
            </a:r>
            <a:r>
              <a:rPr lang="en-US" b="1" u="sng" dirty="0" smtClean="0"/>
              <a:t>eyewear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12192000" cy="5857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/>
              <a:t>Protective </a:t>
            </a:r>
            <a:r>
              <a:rPr lang="en-US" dirty="0"/>
              <a:t>eyewear is used to shield eyes and the surrounding skin from potential risks of a splash </a:t>
            </a:r>
            <a:r>
              <a:rPr lang="en-US" dirty="0" smtClean="0"/>
              <a:t>or spray </a:t>
            </a:r>
            <a:r>
              <a:rPr lang="en-US" dirty="0"/>
              <a:t>of blood and body fluids during patient care or waste </a:t>
            </a:r>
            <a:r>
              <a:rPr lang="en-US" dirty="0" smtClean="0"/>
              <a:t>disposal </a:t>
            </a:r>
            <a:endParaRPr lang="en-US" dirty="0"/>
          </a:p>
          <a:p>
            <a:pPr algn="l" rtl="0">
              <a:buNone/>
            </a:pPr>
            <a:endParaRPr lang="en-US" dirty="0"/>
          </a:p>
          <a:p>
            <a:pPr algn="l" rtl="0">
              <a:buNone/>
            </a:pPr>
            <a:r>
              <a:rPr lang="en-US" dirty="0" smtClean="0"/>
              <a:t>1</a:t>
            </a:r>
            <a:r>
              <a:rPr lang="en-US" dirty="0"/>
              <a:t>. As part of Standard Precautions</a:t>
            </a:r>
          </a:p>
          <a:p>
            <a:pPr algn="l" rtl="0">
              <a:buNone/>
            </a:pPr>
            <a:r>
              <a:rPr lang="en-US" dirty="0"/>
              <a:t>2. As part of Droplet Precautions to protect from respiratory secretions</a:t>
            </a:r>
          </a:p>
          <a:p>
            <a:pPr algn="l" rtl="0">
              <a:buNone/>
            </a:pPr>
            <a:r>
              <a:rPr lang="en-US" dirty="0"/>
              <a:t>3. During procedures and surgery when splashing is likely to happen</a:t>
            </a:r>
          </a:p>
          <a:p>
            <a:pPr algn="l" rtl="0">
              <a:buNone/>
            </a:pPr>
            <a:r>
              <a:rPr lang="en-US" dirty="0"/>
              <a:t>4. During specimen </a:t>
            </a:r>
            <a:r>
              <a:rPr lang="en-US" dirty="0" smtClean="0"/>
              <a:t>collection</a:t>
            </a:r>
          </a:p>
        </p:txBody>
      </p:sp>
    </p:spTree>
    <p:extLst>
      <p:ext uri="{BB962C8B-B14F-4D97-AF65-F5344CB8AC3E}">
        <p14:creationId xmlns:p14="http://schemas.microsoft.com/office/powerpoint/2010/main" val="1704460945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1935</TotalTime>
  <Words>1144</Words>
  <Application>Microsoft Office PowerPoint</Application>
  <PresentationFormat>مخصص</PresentationFormat>
  <Paragraphs>119</Paragraphs>
  <Slides>24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3</vt:i4>
      </vt:variant>
      <vt:variant>
        <vt:lpstr>عناوين الشرائح</vt:lpstr>
      </vt:variant>
      <vt:variant>
        <vt:i4>24</vt:i4>
      </vt:variant>
    </vt:vector>
  </HeadingPairs>
  <TitlesOfParts>
    <vt:vector size="27" baseType="lpstr">
      <vt:lpstr>Office Theme</vt:lpstr>
      <vt:lpstr>سمة Office</vt:lpstr>
      <vt:lpstr>2_سمة Office</vt:lpstr>
      <vt:lpstr>عرض تقديمي في PowerPoint</vt:lpstr>
      <vt:lpstr>Introduction</vt:lpstr>
      <vt:lpstr>1- Footwear</vt:lpstr>
      <vt:lpstr>عرض تقديمي في PowerPoint</vt:lpstr>
      <vt:lpstr>2- Head cover/caps</vt:lpstr>
      <vt:lpstr>3- Mask</vt:lpstr>
      <vt:lpstr>How to wear and remove a mask</vt:lpstr>
      <vt:lpstr>4- Protective eyewear</vt:lpstr>
      <vt:lpstr>When to wear protective eyewear</vt:lpstr>
      <vt:lpstr>5- Gowns</vt:lpstr>
      <vt:lpstr>When to wear gowns</vt:lpstr>
      <vt:lpstr>How to wear  gowns</vt:lpstr>
      <vt:lpstr>عرض تقديمي في PowerPoint</vt:lpstr>
      <vt:lpstr>Removing the gowns</vt:lpstr>
      <vt:lpstr>عرض تقديمي في PowerPoint</vt:lpstr>
      <vt:lpstr>6- Gloves</vt:lpstr>
      <vt:lpstr>Applying gloves</vt:lpstr>
      <vt:lpstr>عرض تقديمي في PowerPoint</vt:lpstr>
      <vt:lpstr>عرض تقديمي في PowerPoint</vt:lpstr>
      <vt:lpstr>Removing  gloves</vt:lpstr>
      <vt:lpstr>عرض تقديمي في PowerPoint</vt:lpstr>
      <vt:lpstr>Sequence for Putting On PPE</vt:lpstr>
      <vt:lpstr>Sequence for Removing PPE 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Auday Basheer</dc:creator>
  <cp:lastModifiedBy>Windows User</cp:lastModifiedBy>
  <cp:revision>193</cp:revision>
  <cp:lastPrinted>2020-10-04T08:00:53Z</cp:lastPrinted>
  <dcterms:created xsi:type="dcterms:W3CDTF">2019-08-09T19:43:06Z</dcterms:created>
  <dcterms:modified xsi:type="dcterms:W3CDTF">2021-02-05T17:04:06Z</dcterms:modified>
</cp:coreProperties>
</file>